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0" r:id="rId7"/>
    <p:sldId id="263" r:id="rId8"/>
    <p:sldId id="265" r:id="rId9"/>
    <p:sldId id="266" r:id="rId10"/>
    <p:sldId id="25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0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442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7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44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36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10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14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43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86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00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2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F0855-0162-49D6-9159-B291E93908E0}" type="datetimeFigureOut">
              <a:rPr lang="en-US" smtClean="0"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DFD3A-D986-4C36-8209-4F6447A7D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02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rconon.org/drug-information/germany-drug-addiction-treatment.html" TargetMode="External"/><Relationship Id="rId7" Type="http://schemas.openxmlformats.org/officeDocument/2006/relationships/hyperlink" Target="http://www.thelocal.de/society/20080505-11705.html" TargetMode="External"/><Relationship Id="rId2" Type="http://schemas.openxmlformats.org/officeDocument/2006/relationships/hyperlink" Target="http://www.dw.de/germanys-battle-against-drug-addiction/a-20152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webbattorneyatlaw.com/2010/11/drug-cases/" TargetMode="External"/><Relationship Id="rId5" Type="http://schemas.openxmlformats.org/officeDocument/2006/relationships/hyperlink" Target="http://www.spiegel.de/international/cocaine-use-in-germany-mountains-of-coke-along-the-rhine-a-384456.html" TargetMode="External"/><Relationship Id="rId4" Type="http://schemas.openxmlformats.org/officeDocument/2006/relationships/hyperlink" Target="http://www.drugwarfacts.org/cms/?q=node/119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Drug Abuse in Germany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Gabrielle Falco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s2.mm.bing.net/th?id=H.4782416840951833&amp;pid=1.7&amp;w=146&amp;h=147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13906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s1.mm.bing.net/th?id=H.4598600868888812&amp;pid=1.7&amp;w=228&amp;h=137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105400"/>
            <a:ext cx="21717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s4.mm.bing.net/th?id=H.4825607047349423&amp;pid=1.7&amp;w=135&amp;h=147&amp;c=7&amp;rs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2" y="533400"/>
            <a:ext cx="128587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ts4.mm.bing.net/th?id=H.4666916615292035&amp;pid=1.7&amp;w=179&amp;h=140&amp;c=7&amp;rs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091112"/>
            <a:ext cx="1704975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89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400" u="sng" dirty="0">
                <a:hlinkClick r:id="rId2"/>
              </a:rPr>
              <a:t>http://www.dw.de/germanys-battle-against-drug-addiction/a-2015266</a:t>
            </a: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r>
              <a:rPr lang="en-US" sz="3400" u="sng" dirty="0">
                <a:hlinkClick r:id="rId3"/>
              </a:rPr>
              <a:t>http://www.narconon.org/drug-information/germany-drug-addiction-treatment.html</a:t>
            </a: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r>
              <a:rPr lang="en-US" sz="3400" u="sng" dirty="0">
                <a:hlinkClick r:id="rId4"/>
              </a:rPr>
              <a:t>http://www.drugwarfacts.org/cms/?q=node/1190</a:t>
            </a:r>
            <a:endParaRPr lang="en-US" sz="3400" dirty="0"/>
          </a:p>
          <a:p>
            <a:pPr marL="0" indent="0">
              <a:buNone/>
            </a:pPr>
            <a:endParaRPr lang="en-US" sz="3400" dirty="0"/>
          </a:p>
          <a:p>
            <a:r>
              <a:rPr lang="en-US" sz="3400" u="sng" dirty="0">
                <a:hlinkClick r:id="rId5"/>
              </a:rPr>
              <a:t>http://</a:t>
            </a:r>
            <a:r>
              <a:rPr lang="en-US" sz="3400" u="sng" dirty="0" smtClean="0">
                <a:hlinkClick r:id="rId5"/>
              </a:rPr>
              <a:t>www.spiegel.de/international/cocaine-use-in-germany-mountains-of-coke-along-the-rhine-a-384456.html</a:t>
            </a:r>
            <a:endParaRPr lang="en-US" sz="3400" u="sng" dirty="0" smtClean="0"/>
          </a:p>
          <a:p>
            <a:pPr marL="0" indent="0">
              <a:buNone/>
            </a:pPr>
            <a:endParaRPr lang="en-US" sz="3400" u="sng" dirty="0" smtClean="0"/>
          </a:p>
          <a:p>
            <a:r>
              <a:rPr lang="en-US" sz="3400" dirty="0">
                <a:hlinkClick r:id="rId6"/>
              </a:rPr>
              <a:t>http://jwebbattorneyatlaw.com/2010/11/drug-cases</a:t>
            </a:r>
            <a:r>
              <a:rPr lang="en-US" sz="3400" dirty="0" smtClean="0">
                <a:hlinkClick r:id="rId6"/>
              </a:rPr>
              <a:t>/</a:t>
            </a:r>
            <a:endParaRPr lang="en-US" sz="3400" dirty="0" smtClean="0"/>
          </a:p>
          <a:p>
            <a:pPr marL="0" indent="0">
              <a:buNone/>
            </a:pPr>
            <a:endParaRPr lang="en-US" sz="3400" dirty="0" smtClean="0"/>
          </a:p>
          <a:p>
            <a:r>
              <a:rPr lang="en-US" sz="3400" dirty="0">
                <a:hlinkClick r:id="rId7"/>
              </a:rPr>
              <a:t>http://</a:t>
            </a:r>
            <a:r>
              <a:rPr lang="en-US" sz="3400" dirty="0" smtClean="0">
                <a:hlinkClick r:id="rId7"/>
              </a:rPr>
              <a:t>www.thelocal.de/society/20080505-11705.html</a:t>
            </a:r>
            <a:endParaRPr lang="en-US" sz="34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9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0" y="32878"/>
              <a:ext cx="4057187" cy="258532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Ich</a:t>
              </a:r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 </a:t>
              </a:r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nehme</a:t>
              </a:r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 </a:t>
              </a:r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Drogen</a:t>
              </a:r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. </a:t>
              </a:r>
              <a:r>
                <a:rPr lang="en-US" sz="5400" b="1" cap="none" spc="0" dirty="0" err="1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Ich</a:t>
              </a:r>
              <a:r>
                <a:rPr lang="en-US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 bin so!</a:t>
              </a:r>
              <a:endParaRPr lang="en-US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7836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Illicit Drug Use 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llicit drug use </a:t>
            </a:r>
            <a:r>
              <a:rPr lang="en-US" sz="2400" dirty="0"/>
              <a:t>is </a:t>
            </a:r>
            <a:r>
              <a:rPr lang="en-US" sz="2400" dirty="0" smtClean="0"/>
              <a:t>occurring </a:t>
            </a:r>
            <a:r>
              <a:rPr lang="en-US" sz="2400" dirty="0"/>
              <a:t>primarily in younger age </a:t>
            </a:r>
            <a:r>
              <a:rPr lang="en-US" sz="2400" dirty="0" smtClean="0"/>
              <a:t>groups.</a:t>
            </a:r>
          </a:p>
          <a:p>
            <a:r>
              <a:rPr lang="en-US" sz="2400" dirty="0" smtClean="0"/>
              <a:t>12-month-users </a:t>
            </a:r>
            <a:r>
              <a:rPr lang="en-US" sz="2400" dirty="0"/>
              <a:t>among the below-30-year </a:t>
            </a:r>
            <a:r>
              <a:rPr lang="en-US" sz="2400" dirty="0" smtClean="0"/>
              <a:t>olds- 14</a:t>
            </a:r>
            <a:r>
              <a:rPr lang="en-US" sz="2400" dirty="0"/>
              <a:t>%, </a:t>
            </a:r>
            <a:r>
              <a:rPr lang="en-US" sz="2400" dirty="0" smtClean="0"/>
              <a:t>older users- 2</a:t>
            </a:r>
            <a:r>
              <a:rPr lang="en-US" sz="2400" dirty="0" smtClean="0"/>
              <a:t>%.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annabis</a:t>
            </a:r>
            <a:r>
              <a:rPr lang="en-US" sz="2400" dirty="0"/>
              <a:t>, </a:t>
            </a:r>
            <a:r>
              <a:rPr lang="en-US" sz="2400" dirty="0" smtClean="0"/>
              <a:t>amphetamines, </a:t>
            </a:r>
            <a:r>
              <a:rPr lang="en-US" sz="2400" dirty="0"/>
              <a:t>and cocaine play </a:t>
            </a:r>
            <a:r>
              <a:rPr lang="en-US" sz="2400" dirty="0" smtClean="0"/>
              <a:t>major </a:t>
            </a:r>
            <a:r>
              <a:rPr lang="en-US" sz="2400" dirty="0"/>
              <a:t>role among </a:t>
            </a:r>
            <a:r>
              <a:rPr lang="en-US" sz="2400" dirty="0" smtClean="0"/>
              <a:t>20-29-year </a:t>
            </a:r>
            <a:r>
              <a:rPr lang="en-US" sz="2400" dirty="0" smtClean="0"/>
              <a:t>olds. 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onsumption </a:t>
            </a:r>
            <a:r>
              <a:rPr lang="en-US" sz="2400" dirty="0" smtClean="0"/>
              <a:t>of ecstasy</a:t>
            </a:r>
            <a:r>
              <a:rPr lang="en-US" sz="2400" dirty="0"/>
              <a:t>, LSD and hallucinogenic mushrooms in </a:t>
            </a:r>
            <a:r>
              <a:rPr lang="en-US" sz="2400" dirty="0" smtClean="0"/>
              <a:t>age above 30 is </a:t>
            </a:r>
            <a:r>
              <a:rPr lang="en-US" sz="2400" dirty="0"/>
              <a:t>quite </a:t>
            </a:r>
            <a:r>
              <a:rPr lang="en-US" sz="2400" dirty="0" smtClean="0"/>
              <a:t>in lifetime </a:t>
            </a:r>
            <a:r>
              <a:rPr lang="en-US" sz="2400" dirty="0"/>
              <a:t>category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Use of </a:t>
            </a:r>
            <a:r>
              <a:rPr lang="en-US" sz="2400" dirty="0"/>
              <a:t>illicit drugs among adults in </a:t>
            </a:r>
            <a:r>
              <a:rPr lang="en-US" sz="2400" dirty="0" smtClean="0"/>
              <a:t>age </a:t>
            </a:r>
            <a:r>
              <a:rPr lang="en-US" sz="2400" dirty="0"/>
              <a:t>18-64 </a:t>
            </a:r>
            <a:r>
              <a:rPr lang="en-US" sz="2400" dirty="0" smtClean="0"/>
              <a:t>slightly </a:t>
            </a:r>
            <a:r>
              <a:rPr lang="en-US" sz="2400" dirty="0"/>
              <a:t>increased between 2006 and 2009 (2006: 23.7%; 2009: 26.7</a:t>
            </a:r>
            <a:r>
              <a:rPr lang="en-US" sz="2400" dirty="0" smtClean="0"/>
              <a:t>%).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7239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2993"/>
          </a:xfrm>
        </p:spPr>
        <p:txBody>
          <a:bodyPr>
            <a:normAutofit/>
          </a:bodyPr>
          <a:lstStyle/>
          <a:p>
            <a:r>
              <a:rPr lang="en-US" sz="1800" dirty="0"/>
              <a:t>Teenagers are increasingly taking up smoking at an early </a:t>
            </a:r>
            <a:r>
              <a:rPr lang="en-US" sz="1800" dirty="0" smtClean="0"/>
              <a:t>age.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24600"/>
            <a:ext cx="8229600" cy="639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/>
              <a:t>http://www.dw.de/germanys-battle-against-drug-addiction/a-2015266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75393"/>
            <a:ext cx="7315200" cy="540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09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Alcohol Consumption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Germany: started </a:t>
            </a:r>
            <a:r>
              <a:rPr lang="en-US" sz="2400" dirty="0"/>
              <a:t>beer production </a:t>
            </a:r>
            <a:r>
              <a:rPr lang="en-US" sz="2400" dirty="0" smtClean="0"/>
              <a:t>early around </a:t>
            </a:r>
            <a:r>
              <a:rPr lang="en-US" sz="2400" dirty="0"/>
              <a:t>800 B.C.E.</a:t>
            </a:r>
          </a:p>
          <a:p>
            <a:r>
              <a:rPr lang="en-US" sz="2400" dirty="0" smtClean="0"/>
              <a:t>Consumption </a:t>
            </a:r>
            <a:r>
              <a:rPr lang="en-US" sz="2400" dirty="0"/>
              <a:t>of alcohol among </a:t>
            </a:r>
            <a:r>
              <a:rPr lang="en-US" sz="2400" dirty="0" smtClean="0"/>
              <a:t>12-25 is </a:t>
            </a:r>
            <a:r>
              <a:rPr lang="en-US" sz="2400" dirty="0"/>
              <a:t>common. </a:t>
            </a:r>
            <a:r>
              <a:rPr lang="en-US" sz="2400" dirty="0"/>
              <a:t>T</a:t>
            </a:r>
            <a:r>
              <a:rPr lang="en-US" sz="2400" dirty="0" smtClean="0"/>
              <a:t>hree </a:t>
            </a:r>
            <a:r>
              <a:rPr lang="en-US" sz="2400" dirty="0"/>
              <a:t>quarters (72.3%) of the 12- to </a:t>
            </a:r>
            <a:r>
              <a:rPr lang="en-US" sz="2400" dirty="0" smtClean="0"/>
              <a:t>17 already </a:t>
            </a:r>
            <a:r>
              <a:rPr lang="en-US" sz="2400" dirty="0"/>
              <a:t>have had experience with alcohol once in their lifetime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ore </a:t>
            </a:r>
            <a:r>
              <a:rPr lang="en-US" sz="2400" dirty="0"/>
              <a:t>male teenagers and young adults regularly drink alcohol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One in </a:t>
            </a:r>
            <a:r>
              <a:rPr lang="en-US" sz="2400" dirty="0"/>
              <a:t>six teenagers </a:t>
            </a:r>
            <a:r>
              <a:rPr lang="en-US" sz="2400" dirty="0" smtClean="0"/>
              <a:t>between </a:t>
            </a:r>
            <a:r>
              <a:rPr lang="en-US" sz="2400" dirty="0"/>
              <a:t>12 and 17 </a:t>
            </a:r>
            <a:r>
              <a:rPr lang="en-US" sz="2400" dirty="0" smtClean="0"/>
              <a:t>years </a:t>
            </a:r>
            <a:r>
              <a:rPr lang="en-US" sz="2400" dirty="0"/>
              <a:t>have engaged in binge drinking at least once in the last 30 </a:t>
            </a:r>
            <a:r>
              <a:rPr lang="en-US" sz="2400" dirty="0" smtClean="0"/>
              <a:t>days.</a:t>
            </a:r>
          </a:p>
          <a:p>
            <a:r>
              <a:rPr lang="en-US" sz="2400" dirty="0" smtClean="0"/>
              <a:t>Five percent </a:t>
            </a:r>
            <a:r>
              <a:rPr lang="en-US" sz="2400" dirty="0"/>
              <a:t>of this group report to do this four times or more in the last 30 </a:t>
            </a:r>
            <a:r>
              <a:rPr lang="en-US" sz="2400" dirty="0" smtClean="0"/>
              <a:t>years.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072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Youth binge drinking rises sharply in Germany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0"/>
            <a:ext cx="8229600" cy="334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" dirty="0"/>
              <a:t>http://www.thelocal.de/society/20080505-11705.html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32683" cy="47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72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Germany’s </a:t>
            </a:r>
            <a:r>
              <a:rPr lang="en-US" dirty="0"/>
              <a:t>F</a:t>
            </a:r>
            <a:r>
              <a:rPr lang="en-US" dirty="0" smtClean="0"/>
              <a:t>ight </a:t>
            </a:r>
            <a:r>
              <a:rPr lang="en-US" dirty="0"/>
              <a:t>A</a:t>
            </a:r>
            <a:r>
              <a:rPr lang="en-US" dirty="0" smtClean="0"/>
              <a:t>gainst Addiction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Germany: </a:t>
            </a:r>
            <a:r>
              <a:rPr lang="en-US" sz="2400" dirty="0"/>
              <a:t>leading </a:t>
            </a:r>
            <a:r>
              <a:rPr lang="en-US" sz="2400" dirty="0" smtClean="0"/>
              <a:t>way </a:t>
            </a:r>
            <a:r>
              <a:rPr lang="en-US" sz="2400" dirty="0"/>
              <a:t>in researching and treating addictions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W</a:t>
            </a:r>
            <a:r>
              <a:rPr lang="en-US" sz="2400" dirty="0" smtClean="0"/>
              <a:t>ithdrawal </a:t>
            </a:r>
            <a:r>
              <a:rPr lang="en-US" sz="2400" dirty="0"/>
              <a:t>treatment instead </a:t>
            </a:r>
            <a:r>
              <a:rPr lang="en-US" sz="2400" dirty="0" smtClean="0"/>
              <a:t>of jail</a:t>
            </a:r>
            <a:r>
              <a:rPr lang="en-US" sz="2400" dirty="0"/>
              <a:t> </a:t>
            </a:r>
            <a:r>
              <a:rPr lang="en-US" sz="2400" dirty="0" smtClean="0"/>
              <a:t>for criminal addicts.</a:t>
            </a:r>
            <a:endParaRPr lang="en-US" sz="2400" dirty="0" smtClean="0"/>
          </a:p>
          <a:p>
            <a:r>
              <a:rPr lang="en-US" sz="2400" dirty="0" smtClean="0"/>
              <a:t>60,000 undergo </a:t>
            </a:r>
            <a:r>
              <a:rPr lang="en-US" sz="2400" dirty="0"/>
              <a:t>substitution </a:t>
            </a:r>
            <a:r>
              <a:rPr lang="en-US" sz="2400" dirty="0" smtClean="0"/>
              <a:t>treatment.</a:t>
            </a:r>
            <a:endParaRPr lang="en-US" sz="2400" dirty="0" smtClean="0"/>
          </a:p>
          <a:p>
            <a:r>
              <a:rPr lang="en-US" sz="2400" dirty="0"/>
              <a:t>T</a:t>
            </a:r>
            <a:r>
              <a:rPr lang="en-US" sz="2400" dirty="0" smtClean="0"/>
              <a:t>his </a:t>
            </a:r>
            <a:r>
              <a:rPr lang="en-US" sz="2400" dirty="0"/>
              <a:t>therapy has not been successful </a:t>
            </a:r>
            <a:r>
              <a:rPr lang="en-US" sz="2400" dirty="0" smtClean="0"/>
              <a:t>for some. For </a:t>
            </a:r>
            <a:r>
              <a:rPr lang="en-US" sz="2400" dirty="0"/>
              <a:t>these people, experts are calling for </a:t>
            </a:r>
            <a:r>
              <a:rPr lang="en-US" sz="2400" dirty="0" smtClean="0"/>
              <a:t>increased </a:t>
            </a:r>
            <a:r>
              <a:rPr lang="en-US" sz="2400" dirty="0"/>
              <a:t>use of heroin as a means to get clean. </a:t>
            </a:r>
            <a:r>
              <a:rPr lang="en-US" sz="2400" dirty="0" smtClean="0"/>
              <a:t>Provided with </a:t>
            </a:r>
            <a:r>
              <a:rPr lang="en-US" sz="2400" dirty="0"/>
              <a:t>the drug </a:t>
            </a:r>
            <a:r>
              <a:rPr lang="en-US" sz="2400" dirty="0" smtClean="0"/>
              <a:t>in </a:t>
            </a:r>
            <a:r>
              <a:rPr lang="en-US" sz="2400" dirty="0"/>
              <a:t>protected space, so that they don't have to acquire it by criminal </a:t>
            </a:r>
            <a:r>
              <a:rPr lang="en-US" sz="2400" dirty="0" smtClean="0"/>
              <a:t>means.</a:t>
            </a:r>
          </a:p>
          <a:p>
            <a:r>
              <a:rPr lang="en-US" sz="2400" dirty="0" smtClean="0"/>
              <a:t>Prohibi</a:t>
            </a:r>
            <a:r>
              <a:rPr lang="en-US" sz="2400" dirty="0" smtClean="0"/>
              <a:t>t </a:t>
            </a:r>
            <a:r>
              <a:rPr lang="en-US" sz="2400" dirty="0" smtClean="0"/>
              <a:t>tobacco </a:t>
            </a:r>
            <a:r>
              <a:rPr lang="en-US" sz="2400" dirty="0" smtClean="0"/>
              <a:t>adds in Europe.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0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971"/>
            <a:ext cx="8229600" cy="1143000"/>
          </a:xfrm>
        </p:spPr>
        <p:txBody>
          <a:bodyPr>
            <a:normAutofit/>
          </a:bodyPr>
          <a:lstStyle/>
          <a:p>
            <a:r>
              <a:rPr lang="en-US" sz="1800" dirty="0"/>
              <a:t>Many drug addicts turn to crime to finance their habit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0"/>
            <a:ext cx="8229600" cy="258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200" dirty="0"/>
              <a:t>http://jwebbattorneyatlaw.com/2010/11/drug-cases/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31" y="762000"/>
            <a:ext cx="8542421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407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age group is illicit drug use most common in?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50-64 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64 and above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Teenagers </a:t>
            </a:r>
          </a:p>
          <a:p>
            <a:pPr marL="914400" lvl="1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type of adds are they trying to prohibit in Germany?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Tobacco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Guns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Alcohol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63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</a:t>
            </a:r>
          </a:p>
          <a:p>
            <a:endParaRPr lang="en-US" dirty="0"/>
          </a:p>
          <a:p>
            <a:r>
              <a:rPr lang="en-US" dirty="0" smtClean="0"/>
              <a:t>2.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42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369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Drug Abuse in Germany </vt:lpstr>
      <vt:lpstr>Illicit Drug Use Statistics </vt:lpstr>
      <vt:lpstr>Teenagers are increasingly taking up smoking at an early age. </vt:lpstr>
      <vt:lpstr>Alcohol Consumption </vt:lpstr>
      <vt:lpstr>Youth binge drinking rises sharply in Germany</vt:lpstr>
      <vt:lpstr>Germany’s Fight Against Addiction </vt:lpstr>
      <vt:lpstr>Many drug addicts turn to crime to finance their habit </vt:lpstr>
      <vt:lpstr>Quiz </vt:lpstr>
      <vt:lpstr>Answers</vt:lpstr>
      <vt:lpstr>Bibliography </vt:lpstr>
      <vt:lpstr>PowerPoint Presentation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Abuse in Germany </dc:title>
  <dc:creator>SCSadmin</dc:creator>
  <cp:lastModifiedBy>SCSadmin</cp:lastModifiedBy>
  <cp:revision>12</cp:revision>
  <dcterms:created xsi:type="dcterms:W3CDTF">2013-01-14T13:09:41Z</dcterms:created>
  <dcterms:modified xsi:type="dcterms:W3CDTF">2013-01-17T13:18:20Z</dcterms:modified>
</cp:coreProperties>
</file>